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79" r:id="rId5"/>
    <p:sldId id="280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81" r:id="rId14"/>
    <p:sldId id="266" r:id="rId15"/>
    <p:sldId id="267" r:id="rId16"/>
    <p:sldId id="268" r:id="rId17"/>
    <p:sldId id="269" r:id="rId18"/>
    <p:sldId id="270" r:id="rId19"/>
    <p:sldId id="273" r:id="rId20"/>
    <p:sldId id="274" r:id="rId21"/>
    <p:sldId id="275" r:id="rId22"/>
    <p:sldId id="277" r:id="rId23"/>
    <p:sldId id="282" r:id="rId24"/>
    <p:sldId id="27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94629"/>
  </p:normalViewPr>
  <p:slideViewPr>
    <p:cSldViewPr snapToGrid="0">
      <p:cViewPr varScale="1">
        <p:scale>
          <a:sx n="108" d="100"/>
          <a:sy n="108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36:37.0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1733 1328 24575,'0'-22'0,"0"8"0,0-10 0,0 14 0,0 3 0,0 4 0,0 0 0,0-3 0,-2-5 0,-7-19 0,-3-11 0,-9-17 0,0 0 0,-1 6 0,-2 11 0,0 3 0,-6 7 0,-2-4 0,-4-1 0,0 1 0,2 3 0,-2 1 0,2 7 0,3-1 0,-3 3 0,2-1 0,-5 2 0,0-1 0,-2 0 0,1 0 0,0 1 0,-2 2 0,0 1 0,-6-1 0,2-2 0,-3 2 0,4 1 0,4 3 0,1 4 0,3-2 0,-3 5 0,-1-5 0,-4 2 0,-4-7 0,2 0 0,-5-4 0,5-1 0,-3 1 0,0-5 0,-2 1 0,-3-6 0,2 0 0,4 3 0,10 2 0,9 10 0,10 3 0,8 5 0,6 5 0,4 1 0,0 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36:39.3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1555 24575,'0'-15'0,"0"-12"0,0-11 0,0-10 0,0 3 0,0 0 0,4 14 0,1 5 0,2 12 0,2 4 0,0-6 0,5-8 0,6-11 0,8-11 0,6 1 0,6 2 0,-4 7 0,2 13 0,0 2 0,2 6 0,7 4 0,5 0 0,6 4 0,8-4 0,-2 1 0,2-1 0,-4-1 0,-4 0 0,-1-4 0,-2-3 0,-2-4 0,4-8 0,-3-6 0,2-10 0,-1-4 0,0-9 0,-5-2 0,-4-4 0,-3 0 0,-11 6 0,-4 2 0,-10 5 0,-6 1 0,-1-1 0,-7 13 0,-1 5 0,-3 17 0,0 6 0,0 6 0,0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37:26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0 24575,'55'0'0,"-1"0"0,26 0 0,-15 0 0,-33 0 0,-9 0 0,-10 0 0,0 0 0,-7 0 0,0 0 0,-4 0 0,-8 0 0,-3 0 0,-2 0 0,3 0 0,1 0 0,0 0 0,0 0 0,-6 0 0,-2 0 0,-4 0 0,4 3 0,0-2 0,5 3 0,3-3 0,1 1 0,4-2 0,-2 0 0,1 0 0,-11 0 0,-3 0 0,-9 1 0,6 1 0,2-1 0,9 1 0,4 0 0,3 1 0,4 5 0,-1 15 0,4 12 0,-4 21 0,2 11 0,-3 3 0,4-1 0,0-3 0,3-4 0,1-5 0,-3 3 0,0-7 0,-1 0 0,-1-1 0,0-4 0,-2 0 0,-1-4 0,0-1 0,0 0 0,0 0 0,0-4 0,0-4 0,0-2 0,0-5 0,0 1 0,0 3 0,0 6 0,0 7 0,0 7 0,0-5 0,0 2 0,0-3 0,0 1 0,0 3 0,0 0 0,0 5 0,0 1 0,0 0 0,0 2 0,0-3 0,0 1 0,0-3 0,0-4 0,0-2 0,0-8 0,0-1 0,0-7 0,0-8 0,0-6 0,0-5 0,0 4 0,0 3 0,0 3 0,0 4 0,0 3 0,0-4 0,0 0 0,0-8 0,0-8 0,0-2 0,0 0 0,0 4 0,0 11 0,0 5 0,0 3 0,0-6 0,0-7 0,-1-11 0,-1 0 0,1-5 0,0 1 0,1 2 0,0-2 0,0 2 0,0 9 0,0 3 0,0 6 0,0-3 0,0-5 0,0-10 0,0 0 0,-2-11 0,1 5 0,-3-2 0,3 4 0,-3 0 0,2 0 0,-2 0 0,1 0 0,-2 0 0,-1 0 0,1 0 0,-3-2 0,1 1 0,-1-2 0,2 0 0,2 3 0,0-3 0,2 1 0,-1 1 0,2-2 0,-1 1 0,-1 1 0,2-3 0,-2 2 0,1-2 0,-2 2 0,1 1 0,-3 1 0,0 0 0,-1 0 0,0 0 0,0 0 0,-2 0 0,3 0 0,-2 0 0,2 2 0,2-1 0,4 1 0,5-2 0,3 0 0,4 0 0,4 0 0,2 0 0,2 0 0,-2 0 0,2 0 0,-1 0 0,-1 0 0,1 0 0,-3 0 0,-2 0 0,-2 0 0,0 0 0,3 0 0,5 1 0,7 2 0,0 1 0,-2-1 0,-4-1 0,-6-2 0,0 0 0,-6 0 0,0 0 0,-1 0 0,1 0 0,2 0 0,1 0 0,-2 0 0,-2 0 0,-4 0 0,-3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50:23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1159 24575,'22'0'0,"31"0"0,-8 0 0,43 0 0,-18 0 0,16 0 0,-20-2 0,0-14 0,-3-15 0,1-17 0,-27 13 0,-1-1 0,2 1 0,-2-1 0,2-6 0,-1-1 0,30-27 0,-13 6 0,-8 7 0,-13 10 0,-2 3 0,-7 9 0,-7 11 0,-9 9 0,-4 6 0,-4 3 0,0 4 0,0-4 0,0-3 0,1-22 0,9-22 0,11-18 0,7-5 0,4 13 0,-9 20 0,-6 18 0,-7 16 0,-6 4 0,-2 3 0,-2-3 0,0 3 0,0-3 0,0 3 0,0-4 0,0 2 0,0 0 0,0-1 0,0 1 0,0-3 0,0 1 0,0-1 0,0 1 0,0 3 0,0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3T04:50:25.5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511 0 24575,'0'10'0,"-10"13"0,1-1 0,-15 13 0,1-4 0,-6-5 0,-3 2 0,-3 0 0,0 7 0,0-1 0,4-2 0,1-4 0,5-2 0,4-5 0,2 2 0,3-5 0,-1 4 0,2-3 0,-2 5 0,5-4 0,-1 3 0,5 0 0,-1 0 0,0 6 0,-4 6 0,6-3 0,-4-1 0,9-11 0,-2-7 0,4-2 0,0-5 0,0-1 0,0-1 0,0 4 0,0 15 0,0 4 0,0 6 0,0-8 0,2-8 0,0-9 0,2-2 0,-1-6 0,2 2 0,-3-1 0,3 2 0,-3 1 0,8 11 0,4 16 0,4 10 0,4-1 0,-5-9 0,-5-13 0,-4-8 0,-5-5 0,-3-4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45A9E7-0958-344E-8796-762D176D26D1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5CF3B8-9D0B-364C-8597-B556033AB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37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5CF3B8-9D0B-364C-8597-B556033AB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9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99DDC-EFE9-3E5C-DA7E-1FC3BF5AD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D9C52-F3DA-EF68-FEB4-08B291568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9E2C3-BEA5-67DA-4A68-DD03B0488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A71A06-37B8-4178-FAF8-3AF216BD8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EF194-7928-54E7-970A-1836FA38A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33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BC93A-678D-CAE4-1ACE-63FD94CA7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4C9B7-CF55-04A5-F7F4-99366C44DC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ED431-56AD-9A4D-1EF1-897950BE6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EFE29-F6DE-8249-15D7-B3091DB46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ADAE-93D7-2DE5-3630-9E6D74A2F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23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255130-1610-BDC8-1F5C-B70F327D1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CBFBA9-D435-0287-5E19-6D20D3130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FC8EE-FA77-D7F9-1AEC-6EE0C2D53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06382-39F8-A1A6-AC1D-86CFFD3D7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B0E24-5963-E2BB-EE1E-A8E0D960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927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BC4E-DB25-4DC6-B75B-447523C8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C502B-A2A1-A457-9DE6-2AD2D6919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D06DC-8293-DAD9-BAA5-AFF96E58E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B4F64-493B-AB6C-5D8E-6CA0FDC66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A5D5-F0A9-1490-7255-2E1E317D4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7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3BE0-9FC8-47BC-A9D5-5E1FCE689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72B5B-429C-B83E-A933-5FA101BB17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EBDF6-0AE7-7981-D2D1-6301AE26F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E5A9-5F0A-FEB5-4C38-9FC7A096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89195-375E-9862-0AAD-1F660ED70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22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1A85-E029-4843-32D5-D59DB82A1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7697B-26FC-956C-719C-A91D6A1ED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D3052-F9D2-0922-BEDA-3075A3477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C9240-7016-BD99-AE59-B4528AA6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A8101-CD19-B5C0-17DB-6A37244FA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D8CA0-3485-E2B0-E0F6-1C34291B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4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832E-0C5D-C3E6-95ED-846615FD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331B2-C322-1E68-2437-A87F1FE83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1867B-B921-3C24-96A4-FA8182A28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E5C99E-2BF2-2ED3-02D3-20FF53C1FD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521B66-4E61-F0F8-5A9F-72B73D0FA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66212B-AFC9-4976-5F35-F5773B184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0805BC-E7AD-114F-E228-FFC0561C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59CF3A-3370-C9DC-79B7-1D6A0468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89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2F1F6-E398-66C4-771F-99FF988E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10A53B-B8C3-1E2A-44F7-88BDAC82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BBFC5-0170-0086-8432-52161970C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371A07-92A5-40F2-4C86-468C69EF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19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BDF31-453B-2FB2-5F77-08F88A7E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7C17BE-B67C-5A51-44CC-54927F0EE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A5C4B-6796-69CE-49B0-FF8C7D42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233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42A1F-6F2F-9AB7-67B8-A8DC8B03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FB09F-5B5B-C427-CB6A-B40E7E246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A1E76-6AC7-0316-8897-3D975AF03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275EA-BD22-4B23-E1FC-E9DAAF0F5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14773E-01F1-4A2C-E4C8-70CAB675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B46ED-496B-2416-A9F2-5CD0282B1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7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9BDE-AD80-B567-5C23-456B434DA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1C1E71-EDB5-CB97-1AE5-7177DC7E8A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C13B6-807D-4345-D663-CA83B8B5A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BEF1FD-6CE6-E082-D3C2-9DFBDEDC4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F2D88B-D803-561F-9AE8-7E2B29CB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0FEA76-D87A-7DC9-9B94-70B50078B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67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79B3CD-71C7-D98D-DEBE-D08A177D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DBE059-576B-341E-71FB-B71FF06D9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B83BE-EA0F-EF7E-CE88-7D1CDC4F2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22791-98C2-CC44-ACCB-A2ACFE5B6F82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B843-5C4E-C36E-CBE8-1E4020CDBD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B551A-3180-923F-AB9B-2A1501193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2FD576-F846-9543-BB97-23953CAF6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B86AA-30FA-B7FD-517B-D1FD839E17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Polychlorotrifluoroethylene (PCTFE) Polymer Enclosure for an Implantable Device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628D1B-B492-34EB-507E-D7516D7049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Neuralink</a:t>
            </a:r>
            <a:r>
              <a:rPr lang="en-US" dirty="0"/>
              <a:t>, US 2023/0154809 A1, Published 5/18/2023</a:t>
            </a:r>
          </a:p>
          <a:p>
            <a:r>
              <a:rPr lang="en-US" dirty="0"/>
              <a:t>6/1</a:t>
            </a:r>
            <a:r>
              <a:rPr lang="en-US" altLang="zh-CN" dirty="0"/>
              <a:t>3</a:t>
            </a:r>
            <a:r>
              <a:rPr lang="en-US" dirty="0"/>
              <a:t>/2024</a:t>
            </a:r>
          </a:p>
        </p:txBody>
      </p:sp>
    </p:spTree>
    <p:extLst>
      <p:ext uri="{BB962C8B-B14F-4D97-AF65-F5344CB8AC3E}">
        <p14:creationId xmlns:p14="http://schemas.microsoft.com/office/powerpoint/2010/main" val="1993825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F305-A7EC-5D12-60E0-DA75C752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Closer View of a PCTFE Enclosure with Insulated Wires</a:t>
            </a:r>
          </a:p>
        </p:txBody>
      </p:sp>
      <p:pic>
        <p:nvPicPr>
          <p:cNvPr id="5" name="Content Placeholder 4" descr="A close-up of a cell&#10;&#10;Description automatically generated">
            <a:extLst>
              <a:ext uri="{FF2B5EF4-FFF2-40B4-BE49-F238E27FC236}">
                <a16:creationId xmlns:a16="http://schemas.microsoft.com/office/drawing/2014/main" id="{B0BAC236-FCBE-DDFE-90FB-66F7DB1BC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4062" y="1825625"/>
            <a:ext cx="45438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099D65-352C-1511-AAA8-FABE5A26AFD1}"/>
              </a:ext>
            </a:extLst>
          </p:cNvPr>
          <p:cNvSpPr txBox="1"/>
          <p:nvPr/>
        </p:nvSpPr>
        <p:spPr>
          <a:xfrm>
            <a:off x="5216938" y="20999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0F66A-DB98-9CC3-2B8C-4D17066299FE}"/>
              </a:ext>
            </a:extLst>
          </p:cNvPr>
          <p:cNvSpPr txBox="1"/>
          <p:nvPr/>
        </p:nvSpPr>
        <p:spPr>
          <a:xfrm>
            <a:off x="7112413" y="5617042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Metal Traces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4F7B5-F22A-410D-AFCB-605179A152B2}"/>
              </a:ext>
            </a:extLst>
          </p:cNvPr>
          <p:cNvSpPr txBox="1"/>
          <p:nvPr/>
        </p:nvSpPr>
        <p:spPr>
          <a:xfrm>
            <a:off x="4531336" y="5609551"/>
            <a:ext cx="137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2141BB-714A-899C-5B66-98E6911B1AAC}"/>
              </a:ext>
            </a:extLst>
          </p:cNvPr>
          <p:cNvSpPr txBox="1"/>
          <p:nvPr/>
        </p:nvSpPr>
        <p:spPr>
          <a:xfrm>
            <a:off x="4358506" y="1734166"/>
            <a:ext cx="1371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</p:spTree>
    <p:extLst>
      <p:ext uri="{BB962C8B-B14F-4D97-AF65-F5344CB8AC3E}">
        <p14:creationId xmlns:p14="http://schemas.microsoft.com/office/powerpoint/2010/main" val="1489641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F0105-D78C-3607-95C1-CDB1A6C8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View of a PCTFE Enclosure with Insulated Wires</a:t>
            </a:r>
          </a:p>
        </p:txBody>
      </p:sp>
      <p:pic>
        <p:nvPicPr>
          <p:cNvPr id="5" name="Content Placeholder 4" descr="A close-up of a microscope&#10;&#10;Description automatically generated">
            <a:extLst>
              <a:ext uri="{FF2B5EF4-FFF2-40B4-BE49-F238E27FC236}">
                <a16:creationId xmlns:a16="http://schemas.microsoft.com/office/drawing/2014/main" id="{5DDE4466-B6DA-B134-C834-B240FA29D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737" y="1825625"/>
            <a:ext cx="530052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F4E65-CCF6-6FA6-A150-F4F48B71DB15}"/>
              </a:ext>
            </a:extLst>
          </p:cNvPr>
          <p:cNvSpPr txBox="1"/>
          <p:nvPr/>
        </p:nvSpPr>
        <p:spPr>
          <a:xfrm>
            <a:off x="2575338" y="307529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5716F-9452-7491-9C4E-3B32FF47ABC7}"/>
              </a:ext>
            </a:extLst>
          </p:cNvPr>
          <p:cNvSpPr txBox="1"/>
          <p:nvPr/>
        </p:nvSpPr>
        <p:spPr>
          <a:xfrm>
            <a:off x="6437984" y="5281863"/>
            <a:ext cx="21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</a:t>
            </a:r>
          </a:p>
          <a:p>
            <a:r>
              <a:rPr lang="en-US" sz="1200" dirty="0"/>
              <a:t>(</a:t>
            </a:r>
            <a:r>
              <a:rPr lang="en-US" sz="1200" b="1" dirty="0"/>
              <a:t>less than 150 micrometers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28748-146C-57E9-71DC-30D2EEE2C9B7}"/>
              </a:ext>
            </a:extLst>
          </p:cNvPr>
          <p:cNvSpPr txBox="1"/>
          <p:nvPr/>
        </p:nvSpPr>
        <p:spPr>
          <a:xfrm>
            <a:off x="4724796" y="2105992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869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D847-29A8-3645-432A-E9FDF79D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(Even Closer) View of a PCTFE Enclosure with Insulated Wires</a:t>
            </a:r>
          </a:p>
        </p:txBody>
      </p:sp>
      <p:pic>
        <p:nvPicPr>
          <p:cNvPr id="5" name="Content Placeholder 4" descr="A close-up of a metal object&#10;&#10;Description automatically generated">
            <a:extLst>
              <a:ext uri="{FF2B5EF4-FFF2-40B4-BE49-F238E27FC236}">
                <a16:creationId xmlns:a16="http://schemas.microsoft.com/office/drawing/2014/main" id="{A6294894-94D6-EA42-D23C-0605F4678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521" y="1825625"/>
            <a:ext cx="497295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082DA3-9561-F740-F401-8100FD2CEE00}"/>
              </a:ext>
            </a:extLst>
          </p:cNvPr>
          <p:cNvSpPr txBox="1"/>
          <p:nvPr/>
        </p:nvSpPr>
        <p:spPr>
          <a:xfrm>
            <a:off x="6751098" y="19983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6B061-FABA-373B-443F-4621D7166808}"/>
              </a:ext>
            </a:extLst>
          </p:cNvPr>
          <p:cNvSpPr txBox="1"/>
          <p:nvPr/>
        </p:nvSpPr>
        <p:spPr>
          <a:xfrm>
            <a:off x="5605320" y="19983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Metal</a:t>
            </a:r>
            <a:r>
              <a:rPr lang="zh-CN" altLang="en-US" sz="1200" dirty="0"/>
              <a:t> </a:t>
            </a:r>
            <a:r>
              <a:rPr lang="en-US" altLang="zh-CN" sz="1200" dirty="0"/>
              <a:t>Traces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D7CABC-769F-C757-716D-0A4374391CBB}"/>
              </a:ext>
            </a:extLst>
          </p:cNvPr>
          <p:cNvSpPr txBox="1"/>
          <p:nvPr/>
        </p:nvSpPr>
        <p:spPr>
          <a:xfrm>
            <a:off x="4234116" y="1998336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0692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5D6B-8AD8-B227-6FEC-35687625D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Figs 1-6 Manufactured via Sealing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54A2-8B20-DFC2-DF37-55E62C5B4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Figs 1-6 </a:t>
            </a:r>
            <a:r>
              <a:rPr lang="en-US" sz="2400" dirty="0"/>
              <a:t>manufactured via </a:t>
            </a:r>
            <a:r>
              <a:rPr lang="en-US" sz="2400" b="1" dirty="0"/>
              <a:t>sealing system</a:t>
            </a:r>
          </a:p>
          <a:p>
            <a:r>
              <a:rPr lang="en-US" sz="2400" b="1" dirty="0"/>
              <a:t>Next figures </a:t>
            </a:r>
            <a:r>
              <a:rPr lang="en-US" sz="2400" dirty="0"/>
              <a:t>will describe </a:t>
            </a:r>
            <a:r>
              <a:rPr lang="en-US" sz="2400" b="1" dirty="0"/>
              <a:t>sealing system + process</a:t>
            </a:r>
          </a:p>
        </p:txBody>
      </p:sp>
    </p:spTree>
    <p:extLst>
      <p:ext uri="{BB962C8B-B14F-4D97-AF65-F5344CB8AC3E}">
        <p14:creationId xmlns:p14="http://schemas.microsoft.com/office/powerpoint/2010/main" val="135092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779DE-2CF3-83FF-8D37-A92297FDE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Sealing System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427E3A21-C23F-55C3-91B7-B1A615F77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6652" y="1825625"/>
            <a:ext cx="65786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E3C53-2518-070C-21EB-91A0FEF55A5C}"/>
              </a:ext>
            </a:extLst>
          </p:cNvPr>
          <p:cNvSpPr txBox="1"/>
          <p:nvPr/>
        </p:nvSpPr>
        <p:spPr>
          <a:xfrm>
            <a:off x="5605320" y="182562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006C96-5888-5EDF-65A0-C7536B5C2714}"/>
              </a:ext>
            </a:extLst>
          </p:cNvPr>
          <p:cNvSpPr txBox="1"/>
          <p:nvPr/>
        </p:nvSpPr>
        <p:spPr>
          <a:xfrm>
            <a:off x="4496940" y="1533237"/>
            <a:ext cx="137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  <a:p>
            <a:r>
              <a:rPr lang="en-US" sz="1000" dirty="0"/>
              <a:t>Hold PCTFE enclosure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68917C-A4F5-1552-39EE-6B2668DE24AC}"/>
              </a:ext>
            </a:extLst>
          </p:cNvPr>
          <p:cNvSpPr txBox="1"/>
          <p:nvPr/>
        </p:nvSpPr>
        <p:spPr>
          <a:xfrm>
            <a:off x="1961095" y="3429000"/>
            <a:ext cx="1371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  <a:p>
            <a:r>
              <a:rPr lang="en-US" sz="1000" dirty="0"/>
              <a:t>Apply heat to PCTFE enclosure</a:t>
            </a:r>
          </a:p>
        </p:txBody>
      </p:sp>
    </p:spTree>
    <p:extLst>
      <p:ext uri="{BB962C8B-B14F-4D97-AF65-F5344CB8AC3E}">
        <p14:creationId xmlns:p14="http://schemas.microsoft.com/office/powerpoint/2010/main" val="3003244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F12D-D620-EA40-6CAE-09652567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First View of an Insert of a Sealing System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CB70EA2F-37D3-A62E-72AA-83BB12362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3071" y="1825625"/>
            <a:ext cx="620585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D7BCA-D5DA-0D9C-27FB-A43FF2E1AF5F}"/>
              </a:ext>
            </a:extLst>
          </p:cNvPr>
          <p:cNvSpPr txBox="1"/>
          <p:nvPr/>
        </p:nvSpPr>
        <p:spPr>
          <a:xfrm>
            <a:off x="8513327" y="301434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9E39C-15AA-4FD4-7259-A97E70C535CD}"/>
              </a:ext>
            </a:extLst>
          </p:cNvPr>
          <p:cNvSpPr txBox="1"/>
          <p:nvPr/>
        </p:nvSpPr>
        <p:spPr>
          <a:xfrm>
            <a:off x="4642367" y="2075517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ECB52B-2D76-C9B2-E90F-E6350D60F05F}"/>
              </a:ext>
            </a:extLst>
          </p:cNvPr>
          <p:cNvSpPr txBox="1"/>
          <p:nvPr/>
        </p:nvSpPr>
        <p:spPr>
          <a:xfrm>
            <a:off x="7698086" y="5665737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E8CB4-4FEC-F4E2-9808-EC1E16FE3CE4}"/>
              </a:ext>
            </a:extLst>
          </p:cNvPr>
          <p:cNvSpPr txBox="1"/>
          <p:nvPr/>
        </p:nvSpPr>
        <p:spPr>
          <a:xfrm>
            <a:off x="6773526" y="5665737"/>
            <a:ext cx="101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</a:t>
            </a:r>
            <a:r>
              <a:rPr lang="zh-CN" altLang="en-US" sz="1200" dirty="0"/>
              <a:t> </a:t>
            </a:r>
            <a:r>
              <a:rPr lang="en-US" altLang="zh-CN" sz="1200" dirty="0"/>
              <a:t>means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7722C0-1BAF-38AF-D5DE-0DA4BBD32AA8}"/>
              </a:ext>
            </a:extLst>
          </p:cNvPr>
          <p:cNvSpPr txBox="1"/>
          <p:nvPr/>
        </p:nvSpPr>
        <p:spPr>
          <a:xfrm>
            <a:off x="6096000" y="1939894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Circuitry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7A31F4-C651-5E2F-3876-9889DC5BA2AE}"/>
              </a:ext>
            </a:extLst>
          </p:cNvPr>
          <p:cNvSpPr txBox="1"/>
          <p:nvPr/>
        </p:nvSpPr>
        <p:spPr>
          <a:xfrm>
            <a:off x="2783840" y="3152001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B18A9-7D74-68EB-8681-D318FE6305DA}"/>
              </a:ext>
            </a:extLst>
          </p:cNvPr>
          <p:cNvSpPr txBox="1"/>
          <p:nvPr/>
        </p:nvSpPr>
        <p:spPr>
          <a:xfrm>
            <a:off x="2014098" y="1806212"/>
            <a:ext cx="16824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Insert</a:t>
            </a:r>
          </a:p>
          <a:p>
            <a:pPr marL="171450" indent="-171450">
              <a:buFontTx/>
              <a:buChar char="-"/>
            </a:pPr>
            <a:r>
              <a:rPr lang="en-US" sz="1100" b="1" dirty="0"/>
              <a:t>Holds wires and PCTFE enclosure in place </a:t>
            </a:r>
            <a:r>
              <a:rPr lang="en-US" sz="1100" dirty="0"/>
              <a:t>during sealing </a:t>
            </a:r>
          </a:p>
        </p:txBody>
      </p:sp>
    </p:spTree>
    <p:extLst>
      <p:ext uri="{BB962C8B-B14F-4D97-AF65-F5344CB8AC3E}">
        <p14:creationId xmlns:p14="http://schemas.microsoft.com/office/powerpoint/2010/main" val="3402993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95AC9-FD48-ECFD-6B06-7FC46035B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Second View of an Insert of a Sealing System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EB8011D1-6AC0-3098-0E8D-65C90B7E8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3941" y="1825625"/>
            <a:ext cx="372411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495F11-2EFF-2453-42FC-29E5F11D9E60}"/>
              </a:ext>
            </a:extLst>
          </p:cNvPr>
          <p:cNvSpPr txBox="1"/>
          <p:nvPr/>
        </p:nvSpPr>
        <p:spPr>
          <a:xfrm>
            <a:off x="7588767" y="3862794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31D2E5-D4A6-8735-99F7-60F963ED142F}"/>
              </a:ext>
            </a:extLst>
          </p:cNvPr>
          <p:cNvSpPr txBox="1"/>
          <p:nvPr/>
        </p:nvSpPr>
        <p:spPr>
          <a:xfrm>
            <a:off x="5232400" y="5559921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BEEBE-2FA4-EAEA-4159-BD041829A27F}"/>
              </a:ext>
            </a:extLst>
          </p:cNvPr>
          <p:cNvSpPr txBox="1"/>
          <p:nvPr/>
        </p:nvSpPr>
        <p:spPr>
          <a:xfrm>
            <a:off x="3788927" y="3290500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91B2CC-BED0-E89C-E0FD-09626A82EF20}"/>
              </a:ext>
            </a:extLst>
          </p:cNvPr>
          <p:cNvSpPr txBox="1"/>
          <p:nvPr/>
        </p:nvSpPr>
        <p:spPr>
          <a:xfrm>
            <a:off x="6096000" y="1825625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Circuitry</a:t>
            </a:r>
          </a:p>
        </p:txBody>
      </p:sp>
    </p:spTree>
    <p:extLst>
      <p:ext uri="{BB962C8B-B14F-4D97-AF65-F5344CB8AC3E}">
        <p14:creationId xmlns:p14="http://schemas.microsoft.com/office/powerpoint/2010/main" val="2973612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CD74-931F-1EA7-C527-C5D1906A6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Sealing System in Operation for Manufacturing a PCTFE Enclosure</a:t>
            </a:r>
          </a:p>
        </p:txBody>
      </p:sp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759340C6-4DB8-0385-07BE-41DD07537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1762" y="1825625"/>
            <a:ext cx="59884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4F11DB-3056-0BFF-58A1-4D0F5018CF0B}"/>
              </a:ext>
            </a:extLst>
          </p:cNvPr>
          <p:cNvSpPr txBox="1"/>
          <p:nvPr/>
        </p:nvSpPr>
        <p:spPr>
          <a:xfrm>
            <a:off x="3189487" y="6034901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F6DD6-653E-2A66-4CFD-9B9ADC984B18}"/>
              </a:ext>
            </a:extLst>
          </p:cNvPr>
          <p:cNvSpPr txBox="1"/>
          <p:nvPr/>
        </p:nvSpPr>
        <p:spPr>
          <a:xfrm>
            <a:off x="4337567" y="1690688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2B9C2-CB6D-1864-B06F-0E6C4A1DCD26}"/>
              </a:ext>
            </a:extLst>
          </p:cNvPr>
          <p:cNvSpPr txBox="1"/>
          <p:nvPr/>
        </p:nvSpPr>
        <p:spPr>
          <a:xfrm>
            <a:off x="7090927" y="6105932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F2270-EFD9-7E52-364D-5569F2CD18E2}"/>
              </a:ext>
            </a:extLst>
          </p:cNvPr>
          <p:cNvSpPr txBox="1"/>
          <p:nvPr/>
        </p:nvSpPr>
        <p:spPr>
          <a:xfrm>
            <a:off x="5387645" y="6081067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</a:t>
            </a:r>
            <a:r>
              <a:rPr lang="zh-CN" altLang="en-US" sz="1200" dirty="0"/>
              <a:t> </a:t>
            </a:r>
            <a:r>
              <a:rPr lang="en-US" altLang="zh-CN" sz="1200" dirty="0"/>
              <a:t>Wires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6DE7DC-B969-B0C5-E847-4C9953AC46AB}"/>
              </a:ext>
            </a:extLst>
          </p:cNvPr>
          <p:cNvSpPr txBox="1"/>
          <p:nvPr/>
        </p:nvSpPr>
        <p:spPr>
          <a:xfrm>
            <a:off x="4139446" y="6081067"/>
            <a:ext cx="110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F7F5D-2962-CFFB-5D7D-C4B00B14B433}"/>
              </a:ext>
            </a:extLst>
          </p:cNvPr>
          <p:cNvSpPr txBox="1"/>
          <p:nvPr/>
        </p:nvSpPr>
        <p:spPr>
          <a:xfrm>
            <a:off x="5305761" y="1152079"/>
            <a:ext cx="259550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Pistons</a:t>
            </a:r>
          </a:p>
          <a:p>
            <a:r>
              <a:rPr lang="en-US" sz="1000" dirty="0"/>
              <a:t>- Apply pressure to PCTFE enclosure via hydraulic/pneumatic cylinders</a:t>
            </a:r>
          </a:p>
          <a:p>
            <a:r>
              <a:rPr lang="en-US" sz="1000" dirty="0"/>
              <a:t>- Includes 2 pistons (one above base, one below base)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40BA9D-2B3B-38C8-1626-E2B22557EBC0}"/>
              </a:ext>
            </a:extLst>
          </p:cNvPr>
          <p:cNvSpPr txBox="1"/>
          <p:nvPr/>
        </p:nvSpPr>
        <p:spPr>
          <a:xfrm>
            <a:off x="7749993" y="1152079"/>
            <a:ext cx="38947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Air</a:t>
            </a:r>
            <a:r>
              <a:rPr lang="zh-CN" altLang="en-US" sz="1200" dirty="0"/>
              <a:t> </a:t>
            </a:r>
            <a:r>
              <a:rPr lang="en-US" sz="1200" dirty="0"/>
              <a:t>Nozzles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Apply air to enclosure during/after sealing process (e.g., cool enclosures after sealing, cool enclosure to keep temperature reasonable during sealing)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PCTFE melts and reflow around insulated wires for sealing under appropriate temperatures </a:t>
            </a:r>
          </a:p>
        </p:txBody>
      </p:sp>
    </p:spTree>
    <p:extLst>
      <p:ext uri="{BB962C8B-B14F-4D97-AF65-F5344CB8AC3E}">
        <p14:creationId xmlns:p14="http://schemas.microsoft.com/office/powerpoint/2010/main" val="336740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01353-3A6F-EC2E-E54F-1085CBD01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for Use with the Sealing System</a:t>
            </a:r>
          </a:p>
        </p:txBody>
      </p:sp>
      <p:pic>
        <p:nvPicPr>
          <p:cNvPr id="5" name="Content Placeholder 4" descr="A drawing of a device&#10;&#10;Description automatically generated">
            <a:extLst>
              <a:ext uri="{FF2B5EF4-FFF2-40B4-BE49-F238E27FC236}">
                <a16:creationId xmlns:a16="http://schemas.microsoft.com/office/drawing/2014/main" id="{EF840261-A73B-F986-704C-587A24CFE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6291" y="1825625"/>
            <a:ext cx="689941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E44CA0-F70A-C43E-22F3-0629EC0FEF0F}"/>
              </a:ext>
            </a:extLst>
          </p:cNvPr>
          <p:cNvSpPr txBox="1"/>
          <p:nvPr/>
        </p:nvSpPr>
        <p:spPr>
          <a:xfrm>
            <a:off x="3290358" y="1825625"/>
            <a:ext cx="123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Pressure</a:t>
            </a:r>
            <a:r>
              <a:rPr lang="zh-CN" altLang="en-US" sz="1200" dirty="0"/>
              <a:t> </a:t>
            </a:r>
            <a:r>
              <a:rPr lang="en-US" altLang="zh-CN" sz="1200" dirty="0"/>
              <a:t>gauge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top</a:t>
            </a:r>
            <a:r>
              <a:rPr lang="zh-CN" altLang="en-US" sz="1200" dirty="0"/>
              <a:t> </a:t>
            </a:r>
            <a:r>
              <a:rPr lang="en-US" altLang="zh-CN" sz="1200" dirty="0"/>
              <a:t>piston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7E0AA-E50F-46F6-8191-B36998C0EB1A}"/>
              </a:ext>
            </a:extLst>
          </p:cNvPr>
          <p:cNvSpPr txBox="1"/>
          <p:nvPr/>
        </p:nvSpPr>
        <p:spPr>
          <a:xfrm>
            <a:off x="4552015" y="1652409"/>
            <a:ext cx="123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Pressure</a:t>
            </a:r>
            <a:r>
              <a:rPr lang="zh-CN" altLang="en-US" sz="1200" dirty="0"/>
              <a:t> </a:t>
            </a:r>
            <a:r>
              <a:rPr lang="en-US" altLang="zh-CN" sz="1200" dirty="0"/>
              <a:t>gauge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bottom</a:t>
            </a:r>
            <a:r>
              <a:rPr lang="zh-CN" altLang="en-US" sz="1200" dirty="0"/>
              <a:t> </a:t>
            </a:r>
            <a:r>
              <a:rPr lang="en-US" altLang="zh-CN" sz="1200" dirty="0"/>
              <a:t>piston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A538-FFA5-4D31-68BE-97822BF292EE}"/>
              </a:ext>
            </a:extLst>
          </p:cNvPr>
          <p:cNvSpPr txBox="1"/>
          <p:nvPr/>
        </p:nvSpPr>
        <p:spPr>
          <a:xfrm>
            <a:off x="5748531" y="1837075"/>
            <a:ext cx="123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Pressure</a:t>
            </a:r>
            <a:r>
              <a:rPr lang="zh-CN" altLang="en-US" sz="1200" dirty="0"/>
              <a:t> </a:t>
            </a:r>
            <a:r>
              <a:rPr lang="en-US" altLang="zh-CN" sz="1200" dirty="0"/>
              <a:t>gauge</a:t>
            </a:r>
            <a:r>
              <a:rPr lang="zh-CN" altLang="en-US" sz="1200" dirty="0"/>
              <a:t> </a:t>
            </a:r>
            <a:r>
              <a:rPr lang="en-US" altLang="zh-CN" sz="1200" dirty="0"/>
              <a:t>for</a:t>
            </a:r>
            <a:r>
              <a:rPr lang="zh-CN" altLang="en-US" sz="1200" dirty="0"/>
              <a:t> </a:t>
            </a:r>
            <a:r>
              <a:rPr lang="en-US" altLang="zh-CN" sz="1200" dirty="0"/>
              <a:t>air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40E5C-342F-CD8C-4481-96EF93C979E0}"/>
              </a:ext>
            </a:extLst>
          </p:cNvPr>
          <p:cNvSpPr txBox="1"/>
          <p:nvPr/>
        </p:nvSpPr>
        <p:spPr>
          <a:xfrm>
            <a:off x="7075329" y="1825625"/>
            <a:ext cx="1235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Temperature</a:t>
            </a:r>
            <a:r>
              <a:rPr lang="zh-CN" altLang="en-US" sz="1200" dirty="0"/>
              <a:t> </a:t>
            </a:r>
            <a:r>
              <a:rPr lang="en-US" altLang="zh-CN" sz="1200" dirty="0"/>
              <a:t>Controls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BCB70F-22DD-20CA-D656-5702B5E6495B}"/>
              </a:ext>
            </a:extLst>
          </p:cNvPr>
          <p:cNvSpPr txBox="1"/>
          <p:nvPr/>
        </p:nvSpPr>
        <p:spPr>
          <a:xfrm>
            <a:off x="8094741" y="2067907"/>
            <a:ext cx="1235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Power</a:t>
            </a:r>
            <a:r>
              <a:rPr lang="zh-CN" altLang="en-US" sz="1200" dirty="0"/>
              <a:t> </a:t>
            </a:r>
            <a:r>
              <a:rPr lang="en-US" altLang="zh-CN" sz="1200" dirty="0"/>
              <a:t>button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B1CDC-F805-304A-7D34-649E801BFADD}"/>
              </a:ext>
            </a:extLst>
          </p:cNvPr>
          <p:cNvSpPr txBox="1"/>
          <p:nvPr/>
        </p:nvSpPr>
        <p:spPr>
          <a:xfrm>
            <a:off x="8619566" y="4786811"/>
            <a:ext cx="1235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Display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(shows current temperature)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12326-C8DE-57F7-6D79-9BD37092D798}"/>
              </a:ext>
            </a:extLst>
          </p:cNvPr>
          <p:cNvSpPr txBox="1"/>
          <p:nvPr/>
        </p:nvSpPr>
        <p:spPr>
          <a:xfrm>
            <a:off x="3717688" y="3862794"/>
            <a:ext cx="1235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Dial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385337-2A98-E37C-8D82-AC41015F094F}"/>
              </a:ext>
            </a:extLst>
          </p:cNvPr>
          <p:cNvSpPr txBox="1"/>
          <p:nvPr/>
        </p:nvSpPr>
        <p:spPr>
          <a:xfrm>
            <a:off x="1745186" y="1837075"/>
            <a:ext cx="1441842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Controller</a:t>
            </a:r>
            <a:r>
              <a:rPr lang="en-US" sz="1400" dirty="0"/>
              <a:t>: </a:t>
            </a:r>
          </a:p>
          <a:p>
            <a:r>
              <a:rPr lang="en-US" sz="1100" dirty="0"/>
              <a:t>Automatically controls sealing process </a:t>
            </a:r>
          </a:p>
        </p:txBody>
      </p:sp>
    </p:spTree>
    <p:extLst>
      <p:ext uri="{BB962C8B-B14F-4D97-AF65-F5344CB8AC3E}">
        <p14:creationId xmlns:p14="http://schemas.microsoft.com/office/powerpoint/2010/main" val="136170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955F8-DBC9-CA3C-025C-B055239C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Flowchart for Manufacturing Implantable Device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BD59F36F-2A3B-BE3B-7E60-B29A20939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8744" y="1825625"/>
            <a:ext cx="4774512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E86866-DA7D-070F-9717-71500AE7BB6D}"/>
              </a:ext>
            </a:extLst>
          </p:cNvPr>
          <p:cNvSpPr txBox="1"/>
          <p:nvPr/>
        </p:nvSpPr>
        <p:spPr>
          <a:xfrm>
            <a:off x="838200" y="2293749"/>
            <a:ext cx="22304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Sealing process</a:t>
            </a:r>
            <a:r>
              <a:rPr lang="en-US" dirty="0"/>
              <a:t>: May be </a:t>
            </a:r>
            <a:r>
              <a:rPr lang="en-US" b="1" dirty="0"/>
              <a:t>partially or completely automated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4432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AC41A-D6DF-9503-846A-D6982C8D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654D5-2281-6E6E-3374-A001EB596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Implantable devices in-vivo have rigid hermetic housing to protect active electronics from environmental and mechanical stress</a:t>
            </a:r>
          </a:p>
          <a:p>
            <a:r>
              <a:rPr lang="en-US" dirty="0"/>
              <a:t>Increasingly</a:t>
            </a:r>
            <a:r>
              <a:rPr lang="zh-CN" altLang="en-US" dirty="0"/>
              <a:t> </a:t>
            </a:r>
            <a:r>
              <a:rPr lang="en-US" altLang="zh-CN" dirty="0"/>
              <a:t>common</a:t>
            </a:r>
            <a:r>
              <a:rPr lang="zh-CN" altLang="en-US" dirty="0"/>
              <a:t> </a:t>
            </a:r>
            <a:r>
              <a:rPr lang="en-US" altLang="zh-CN" dirty="0"/>
              <a:t>for </a:t>
            </a:r>
            <a:r>
              <a:rPr lang="en-US" altLang="zh-CN" b="1" dirty="0"/>
              <a:t>large number (e.g., thousands) of tightly-spaced wires </a:t>
            </a:r>
            <a:r>
              <a:rPr lang="en-US" altLang="zh-CN" dirty="0"/>
              <a:t>extending from implantable device</a:t>
            </a:r>
          </a:p>
          <a:p>
            <a:r>
              <a:rPr lang="en-US" dirty="0"/>
              <a:t>Traditional housing materials can become problematic with above structure (e.g., </a:t>
            </a:r>
            <a:r>
              <a:rPr lang="en-US" b="1" dirty="0"/>
              <a:t>cracked</a:t>
            </a:r>
            <a:r>
              <a:rPr lang="en-US" dirty="0"/>
              <a:t> </a:t>
            </a:r>
            <a:r>
              <a:rPr lang="en-US" b="1" dirty="0"/>
              <a:t>glass housing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23165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C0FD-A468-55D7-D096-C3156A36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14180EA-C78B-5183-C7A1-25B8493A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0" b="71548"/>
          <a:stretch/>
        </p:blipFill>
        <p:spPr>
          <a:xfrm>
            <a:off x="3043726" y="277606"/>
            <a:ext cx="6863352" cy="132556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B10EF74-19C0-A40B-C76F-827A6EFAC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2442E914-A03C-C36C-4FEA-384FF647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57" y="1825625"/>
            <a:ext cx="6205858" cy="4351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0345865-EA0F-0A2C-F513-667FD07E99CE}"/>
              </a:ext>
            </a:extLst>
          </p:cNvPr>
          <p:cNvSpPr txBox="1"/>
          <p:nvPr/>
        </p:nvSpPr>
        <p:spPr>
          <a:xfrm>
            <a:off x="8773213" y="301434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altLang="zh-CN" sz="1200" dirty="0"/>
              <a:t>Enclosure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CD604A-526A-2783-11C3-FB8B65AB34C8}"/>
              </a:ext>
            </a:extLst>
          </p:cNvPr>
          <p:cNvSpPr txBox="1"/>
          <p:nvPr/>
        </p:nvSpPr>
        <p:spPr>
          <a:xfrm>
            <a:off x="4902253" y="2075517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2CE2DE-7571-B123-0B15-FE86AAD269D3}"/>
              </a:ext>
            </a:extLst>
          </p:cNvPr>
          <p:cNvSpPr txBox="1"/>
          <p:nvPr/>
        </p:nvSpPr>
        <p:spPr>
          <a:xfrm>
            <a:off x="7957972" y="5665737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Screws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D3CC7C-22A9-3F35-E6F5-AD0FA621C4AB}"/>
              </a:ext>
            </a:extLst>
          </p:cNvPr>
          <p:cNvSpPr txBox="1"/>
          <p:nvPr/>
        </p:nvSpPr>
        <p:spPr>
          <a:xfrm>
            <a:off x="7033412" y="5665737"/>
            <a:ext cx="1019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</a:t>
            </a:r>
            <a:r>
              <a:rPr lang="zh-CN" altLang="en-US" sz="1200" dirty="0"/>
              <a:t> </a:t>
            </a:r>
            <a:r>
              <a:rPr lang="en-US" altLang="zh-CN" sz="1200" dirty="0"/>
              <a:t>means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07B357-636A-4D37-7C78-21C1DA1E689F}"/>
              </a:ext>
            </a:extLst>
          </p:cNvPr>
          <p:cNvSpPr txBox="1"/>
          <p:nvPr/>
        </p:nvSpPr>
        <p:spPr>
          <a:xfrm>
            <a:off x="6355886" y="1939894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Circuitry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21760-DAD2-A8BF-39DB-EE3C0522D73A}"/>
              </a:ext>
            </a:extLst>
          </p:cNvPr>
          <p:cNvSpPr txBox="1"/>
          <p:nvPr/>
        </p:nvSpPr>
        <p:spPr>
          <a:xfrm>
            <a:off x="3043726" y="3152001"/>
            <a:ext cx="1091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Clamp</a:t>
            </a:r>
          </a:p>
        </p:txBody>
      </p:sp>
    </p:spTree>
    <p:extLst>
      <p:ext uri="{BB962C8B-B14F-4D97-AF65-F5344CB8AC3E}">
        <p14:creationId xmlns:p14="http://schemas.microsoft.com/office/powerpoint/2010/main" val="2732466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C0FD-A468-55D7-D096-C3156A36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14180EA-C78B-5183-C7A1-25B8493A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" t="27729" r="-346" b="52478"/>
          <a:stretch/>
        </p:blipFill>
        <p:spPr>
          <a:xfrm>
            <a:off x="3043726" y="365125"/>
            <a:ext cx="6863352" cy="1238044"/>
          </a:xfrm>
          <a:prstGeom prst="rect">
            <a:avLst/>
          </a:prstGeom>
        </p:spPr>
      </p:pic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ECA67514-4C31-995B-51EA-2527FEDF8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01762" y="1825625"/>
            <a:ext cx="598847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7C362-852B-442F-56FD-602BEA1F569C}"/>
              </a:ext>
            </a:extLst>
          </p:cNvPr>
          <p:cNvSpPr txBox="1"/>
          <p:nvPr/>
        </p:nvSpPr>
        <p:spPr>
          <a:xfrm>
            <a:off x="3189487" y="6034901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799516-2785-A1C6-7D58-6D5686E55D40}"/>
              </a:ext>
            </a:extLst>
          </p:cNvPr>
          <p:cNvSpPr txBox="1"/>
          <p:nvPr/>
        </p:nvSpPr>
        <p:spPr>
          <a:xfrm>
            <a:off x="4337567" y="1690688"/>
            <a:ext cx="71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BA952-B5DD-7DA7-DFE8-4284207F0617}"/>
              </a:ext>
            </a:extLst>
          </p:cNvPr>
          <p:cNvSpPr txBox="1"/>
          <p:nvPr/>
        </p:nvSpPr>
        <p:spPr>
          <a:xfrm>
            <a:off x="7090927" y="6105932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1649F-CD75-F504-698E-8EC5E9B02D1C}"/>
              </a:ext>
            </a:extLst>
          </p:cNvPr>
          <p:cNvSpPr txBox="1"/>
          <p:nvPr/>
        </p:nvSpPr>
        <p:spPr>
          <a:xfrm>
            <a:off x="5387645" y="6081067"/>
            <a:ext cx="1108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</a:t>
            </a:r>
            <a:r>
              <a:rPr lang="zh-CN" altLang="en-US" sz="1200" dirty="0"/>
              <a:t> </a:t>
            </a:r>
            <a:r>
              <a:rPr lang="en-US" altLang="zh-CN" sz="1200" dirty="0"/>
              <a:t>Wires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9BE28-350D-38B5-4CCD-2008249410A9}"/>
              </a:ext>
            </a:extLst>
          </p:cNvPr>
          <p:cNvSpPr txBox="1"/>
          <p:nvPr/>
        </p:nvSpPr>
        <p:spPr>
          <a:xfrm>
            <a:off x="4139446" y="6081067"/>
            <a:ext cx="110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BA4073-D10E-938E-AAC5-F9E4735F554C}"/>
              </a:ext>
            </a:extLst>
          </p:cNvPr>
          <p:cNvSpPr txBox="1"/>
          <p:nvPr/>
        </p:nvSpPr>
        <p:spPr>
          <a:xfrm>
            <a:off x="5784262" y="1694594"/>
            <a:ext cx="711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Pistons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829A5-89EB-2E54-527C-07DAA193BF33}"/>
              </a:ext>
            </a:extLst>
          </p:cNvPr>
          <p:cNvSpPr txBox="1"/>
          <p:nvPr/>
        </p:nvSpPr>
        <p:spPr>
          <a:xfrm>
            <a:off x="7682451" y="1690688"/>
            <a:ext cx="973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Air</a:t>
            </a:r>
            <a:r>
              <a:rPr lang="zh-CN" altLang="en-US" sz="1200" dirty="0"/>
              <a:t> </a:t>
            </a:r>
            <a:r>
              <a:rPr lang="en-US" sz="1200" dirty="0"/>
              <a:t>Nozzles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125627-0854-E59B-6FFA-FA4C9A39FC5F}"/>
              </a:ext>
            </a:extLst>
          </p:cNvPr>
          <p:cNvSpPr txBox="1"/>
          <p:nvPr/>
        </p:nvSpPr>
        <p:spPr>
          <a:xfrm>
            <a:off x="9014184" y="2833242"/>
            <a:ext cx="2717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Pressure applied to first piston: 40 – 80 psi</a:t>
            </a:r>
          </a:p>
          <a:p>
            <a:r>
              <a:rPr lang="en-US" sz="1000" dirty="0"/>
              <a:t>Pressure applied to second piston: &gt; 100 psi</a:t>
            </a:r>
          </a:p>
        </p:txBody>
      </p:sp>
    </p:spTree>
    <p:extLst>
      <p:ext uri="{BB962C8B-B14F-4D97-AF65-F5344CB8AC3E}">
        <p14:creationId xmlns:p14="http://schemas.microsoft.com/office/powerpoint/2010/main" val="1425895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C0FD-A468-55D7-D096-C3156A361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</a:t>
            </a:r>
          </a:p>
        </p:txBody>
      </p:sp>
      <p:pic>
        <p:nvPicPr>
          <p:cNvPr id="4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14180EA-C78B-5183-C7A1-25B8493AF6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t="46904" r="173" b="33303"/>
          <a:stretch/>
        </p:blipFill>
        <p:spPr>
          <a:xfrm>
            <a:off x="3043726" y="365125"/>
            <a:ext cx="6863352" cy="1238044"/>
          </a:xfrm>
          <a:prstGeom prst="rect">
            <a:avLst/>
          </a:prstGeom>
        </p:spPr>
      </p:pic>
      <p:pic>
        <p:nvPicPr>
          <p:cNvPr id="5" name="Content Placeholder 4" descr="A drawing of a machine&#10;&#10;Description automatically generated">
            <a:extLst>
              <a:ext uri="{FF2B5EF4-FFF2-40B4-BE49-F238E27FC236}">
                <a16:creationId xmlns:a16="http://schemas.microsoft.com/office/drawing/2014/main" id="{BD70DF41-2DB4-1041-8D21-CDABD732E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6652" y="1825625"/>
            <a:ext cx="65786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A041C8-BE93-E2EA-6380-8A684BA164E9}"/>
              </a:ext>
            </a:extLst>
          </p:cNvPr>
          <p:cNvSpPr txBox="1"/>
          <p:nvPr/>
        </p:nvSpPr>
        <p:spPr>
          <a:xfrm>
            <a:off x="5605320" y="1825625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Opening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B1294-7560-967F-7DE4-5948F7C7AEFF}"/>
              </a:ext>
            </a:extLst>
          </p:cNvPr>
          <p:cNvSpPr txBox="1"/>
          <p:nvPr/>
        </p:nvSpPr>
        <p:spPr>
          <a:xfrm>
            <a:off x="4483688" y="1862207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B82DB-DF64-4F17-D4C6-EA91195E01D1}"/>
              </a:ext>
            </a:extLst>
          </p:cNvPr>
          <p:cNvSpPr txBox="1"/>
          <p:nvPr/>
        </p:nvSpPr>
        <p:spPr>
          <a:xfrm>
            <a:off x="2227068" y="3862794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Heater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3B0FC-E0E5-B589-0E3B-2ED36F5FF983}"/>
              </a:ext>
            </a:extLst>
          </p:cNvPr>
          <p:cNvSpPr txBox="1"/>
          <p:nvPr/>
        </p:nvSpPr>
        <p:spPr>
          <a:xfrm>
            <a:off x="9597279" y="2846494"/>
            <a:ext cx="19586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Heater </a:t>
            </a:r>
            <a:r>
              <a:rPr lang="en-US" sz="1000" b="1" dirty="0"/>
              <a:t>heats PCTFE </a:t>
            </a:r>
            <a:r>
              <a:rPr lang="en-US" sz="1000" dirty="0"/>
              <a:t>to </a:t>
            </a:r>
            <a:r>
              <a:rPr lang="en-US" sz="1000" b="1" dirty="0"/>
              <a:t>at least 200C </a:t>
            </a:r>
            <a:r>
              <a:rPr lang="en-US" sz="1000" dirty="0"/>
              <a:t>to </a:t>
            </a:r>
            <a:r>
              <a:rPr lang="en-US" sz="1000" b="1" dirty="0"/>
              <a:t>melt PCTFE </a:t>
            </a:r>
            <a:r>
              <a:rPr lang="en-US" sz="1000" dirty="0"/>
              <a:t>for the </a:t>
            </a:r>
            <a:r>
              <a:rPr lang="en-US" sz="1000" b="1" dirty="0"/>
              <a:t>sealing</a:t>
            </a:r>
            <a:r>
              <a:rPr lang="en-US" sz="1000" dirty="0"/>
              <a:t> process</a:t>
            </a:r>
          </a:p>
          <a:p>
            <a:endParaRPr lang="en-US" sz="1000" dirty="0"/>
          </a:p>
          <a:p>
            <a:r>
              <a:rPr lang="en-US" sz="1000" b="1" dirty="0"/>
              <a:t>Pressure</a:t>
            </a:r>
            <a:r>
              <a:rPr lang="en-US" sz="1000" dirty="0"/>
              <a:t> applied to the heating for the </a:t>
            </a:r>
            <a:r>
              <a:rPr lang="en-US" sz="1000" b="1" dirty="0"/>
              <a:t>thermocompression molding </a:t>
            </a:r>
            <a:r>
              <a:rPr lang="en-US" sz="1000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123834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6AB77-FCCE-C1B3-8855-C3DA7DA62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2482" cy="4351338"/>
          </a:xfrm>
        </p:spPr>
        <p:txBody>
          <a:bodyPr>
            <a:normAutofit/>
          </a:bodyPr>
          <a:lstStyle/>
          <a:p>
            <a:r>
              <a:rPr lang="en-US" sz="2000" dirty="0"/>
              <a:t>1. Thermally melt 1</a:t>
            </a:r>
            <a:r>
              <a:rPr lang="en-US" sz="2000" baseline="30000" dirty="0"/>
              <a:t>st</a:t>
            </a:r>
            <a:r>
              <a:rPr lang="en-US" sz="2000" dirty="0"/>
              <a:t> and 2</a:t>
            </a:r>
            <a:r>
              <a:rPr lang="en-US" sz="2000" baseline="30000" dirty="0"/>
              <a:t>nd</a:t>
            </a:r>
            <a:r>
              <a:rPr lang="en-US" sz="2000" dirty="0"/>
              <a:t> PCTFE portions &amp; adhere around insulation of each wire to seal enclosure 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PCTFE melts and reflows around wires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Polymer + insulation – forms a seal around wire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Heat PCTFE to 200-300C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Must set </a:t>
            </a:r>
            <a:r>
              <a:rPr lang="en-US" sz="1600" b="1" dirty="0"/>
              <a:t>upper limit temperature</a:t>
            </a:r>
            <a:r>
              <a:rPr lang="en-US" sz="1600" dirty="0"/>
              <a:t> (e.g., 255-260C) to </a:t>
            </a:r>
            <a:r>
              <a:rPr lang="en-US" sz="1600" b="1" dirty="0"/>
              <a:t>avoid melting other components</a:t>
            </a:r>
          </a:p>
          <a:p>
            <a:r>
              <a:rPr lang="en-US" sz="2000" dirty="0"/>
              <a:t>2. Cool Implantable Device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Sealing system transitions to cooling mode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Notify user (e.g., alarm) when cooling complete</a:t>
            </a:r>
          </a:p>
          <a:p>
            <a:pPr marL="171450" indent="-171450">
              <a:buFontTx/>
              <a:buChar char="-"/>
            </a:pPr>
            <a:r>
              <a:rPr lang="en-US" sz="1600" dirty="0"/>
              <a:t>User </a:t>
            </a:r>
            <a:r>
              <a:rPr lang="en-US" sz="1600" dirty="0" err="1"/>
              <a:t>detatches</a:t>
            </a:r>
            <a:r>
              <a:rPr lang="en-US" sz="1600" dirty="0"/>
              <a:t> implantable device from sealing system (</a:t>
            </a:r>
            <a:r>
              <a:rPr lang="en-US" sz="1600" dirty="0" err="1"/>
              <a:t>e.g</a:t>
            </a:r>
            <a:r>
              <a:rPr lang="en-US" sz="1600" dirty="0"/>
              <a:t>, via clamps, unscrewing, etc.)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8827BA-D4AC-BEDF-1191-F5DB34FDE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Step 4: 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13E25230-ADD8-DD42-64F8-67A731AB0B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3" t="67029" r="173" b="13178"/>
          <a:stretch/>
        </p:blipFill>
        <p:spPr>
          <a:xfrm>
            <a:off x="3043726" y="365125"/>
            <a:ext cx="6863352" cy="1238044"/>
          </a:xfrm>
          <a:prstGeom prst="rect">
            <a:avLst/>
          </a:prstGeom>
        </p:spPr>
      </p:pic>
      <p:pic>
        <p:nvPicPr>
          <p:cNvPr id="6" name="Content Placeholder 4" descr="A black and white drawing of a circular object&#10;&#10;Description automatically generated">
            <a:extLst>
              <a:ext uri="{FF2B5EF4-FFF2-40B4-BE49-F238E27FC236}">
                <a16:creationId xmlns:a16="http://schemas.microsoft.com/office/drawing/2014/main" id="{04D211B2-D805-EE64-8A5C-EECFCCAFE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387" y="2533682"/>
            <a:ext cx="4467136" cy="293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322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BFCA-3399-50E3-E70E-5FF3F7C1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System</a:t>
            </a:r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BF5611D-A099-996E-F8D7-E6B8C8235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8512" y="1825625"/>
            <a:ext cx="6214975" cy="4351338"/>
          </a:xfrm>
        </p:spPr>
      </p:pic>
    </p:spTree>
    <p:extLst>
      <p:ext uri="{BB962C8B-B14F-4D97-AF65-F5344CB8AC3E}">
        <p14:creationId xmlns:p14="http://schemas.microsoft.com/office/powerpoint/2010/main" val="25383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354D-4165-09BD-DA30-174D6FA1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7F8ED-6217-8B94-2FDA-3B49573ED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u="sng" dirty="0"/>
              <a:t>Goal</a:t>
            </a:r>
            <a:r>
              <a:rPr lang="en-US" sz="2000" dirty="0"/>
              <a:t>: Describe a polychlorotrifluoroethylene (PCTFE) polymer enclosure with tightly spaced wires extending out of it </a:t>
            </a:r>
          </a:p>
          <a:p>
            <a:r>
              <a:rPr lang="en-US" sz="2000" b="1" u="sng" dirty="0"/>
              <a:t>Describe PCTFE + Why It’s Used </a:t>
            </a:r>
          </a:p>
          <a:p>
            <a:r>
              <a:rPr lang="en-US" sz="2000" b="1" u="sng" dirty="0"/>
              <a:t>Embodiments</a:t>
            </a:r>
            <a:r>
              <a:rPr lang="en-US" sz="2000" dirty="0"/>
              <a:t>:</a:t>
            </a:r>
          </a:p>
          <a:p>
            <a:pPr lvl="1"/>
            <a:r>
              <a:rPr lang="en-US" sz="1600" dirty="0"/>
              <a:t>Implantable Device with PCTFE Enclosure + Exploded View</a:t>
            </a:r>
          </a:p>
          <a:p>
            <a:pPr lvl="1"/>
            <a:r>
              <a:rPr lang="en-US" sz="1600" dirty="0"/>
              <a:t>5 Views of a PCTFE Enclosure with Insulated Wires</a:t>
            </a:r>
          </a:p>
          <a:p>
            <a:pPr lvl="1"/>
            <a:r>
              <a:rPr lang="en-US" sz="1600" dirty="0"/>
              <a:t>Sealing System for Manufacturing a PCTFE Enclosure</a:t>
            </a:r>
          </a:p>
          <a:p>
            <a:pPr lvl="1"/>
            <a:r>
              <a:rPr lang="en-US" sz="1600" dirty="0"/>
              <a:t>2 Views of an Insert of a Sealing System for Manufacturing a PCTFE Enclosure</a:t>
            </a:r>
          </a:p>
          <a:p>
            <a:pPr lvl="1"/>
            <a:r>
              <a:rPr lang="en-US" sz="1600" dirty="0"/>
              <a:t>Sealing System in Operation for Manufacturing a PCTFE Enclosure </a:t>
            </a:r>
          </a:p>
          <a:p>
            <a:pPr lvl="1"/>
            <a:r>
              <a:rPr lang="en-US" sz="1600" dirty="0"/>
              <a:t>Controller for Use with the Sealing System</a:t>
            </a:r>
          </a:p>
          <a:p>
            <a:pPr lvl="1"/>
            <a:r>
              <a:rPr lang="en-US" sz="1600" dirty="0"/>
              <a:t>Flowchart for Manufacturing Implantable Device</a:t>
            </a:r>
          </a:p>
          <a:p>
            <a:pPr lvl="1"/>
            <a:r>
              <a:rPr lang="en-US" sz="1600" dirty="0"/>
              <a:t>Computer System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425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5E813-CF13-ECA0-D142-4C0E2EF6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PCTFE?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3BC46-28D7-894C-E39E-A0C8FE1617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Thermoplastic chloro-fluoropolymer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), where n – number of monomer units in polymer molecule</a:t>
                </a:r>
              </a:p>
              <a:p>
                <a:r>
                  <a:rPr lang="en-US" dirty="0"/>
                  <a:t>Manufactured and sold under trade names like </a:t>
                </a:r>
                <a:r>
                  <a:rPr lang="en-US" dirty="0" err="1"/>
                  <a:t>KelF</a:t>
                </a:r>
                <a:r>
                  <a:rPr lang="en-US" dirty="0"/>
                  <a:t>, </a:t>
                </a:r>
                <a:r>
                  <a:rPr lang="en-US" dirty="0" err="1"/>
                  <a:t>FluoroPro</a:t>
                </a:r>
                <a:r>
                  <a:rPr lang="en-US" dirty="0"/>
                  <a:t>, </a:t>
                </a:r>
                <a:r>
                  <a:rPr lang="en-US" dirty="0" err="1"/>
                  <a:t>Neoflon</a:t>
                </a:r>
                <a:r>
                  <a:rPr lang="en-US" dirty="0"/>
                  <a:t>, </a:t>
                </a:r>
                <a:r>
                  <a:rPr lang="en-US" dirty="0" err="1"/>
                  <a:t>Aclar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B3BC46-28D7-894C-E39E-A0C8FE1617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B31D1E6-B9A8-1C27-3650-6EE75448F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100" y="3733800"/>
            <a:ext cx="3403600" cy="2578100"/>
          </a:xfrm>
          <a:prstGeom prst="rect">
            <a:avLst/>
          </a:prstGeom>
        </p:spPr>
      </p:pic>
      <p:pic>
        <p:nvPicPr>
          <p:cNvPr id="6" name="Graphic 5" descr="Badge Tm outline">
            <a:extLst>
              <a:ext uri="{FF2B5EF4-FFF2-40B4-BE49-F238E27FC236}">
                <a16:creationId xmlns:a16="http://schemas.microsoft.com/office/drawing/2014/main" id="{697A1AB9-C803-37F8-3A8D-B1FB41CBB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11106" y="2578443"/>
            <a:ext cx="282520" cy="282520"/>
          </a:xfrm>
          <a:prstGeom prst="rect">
            <a:avLst/>
          </a:prstGeom>
        </p:spPr>
      </p:pic>
      <p:pic>
        <p:nvPicPr>
          <p:cNvPr id="8" name="Graphic 7" descr="Badge Registered with solid fill">
            <a:extLst>
              <a:ext uri="{FF2B5EF4-FFF2-40B4-BE49-F238E27FC236}">
                <a16:creationId xmlns:a16="http://schemas.microsoft.com/office/drawing/2014/main" id="{39C1BF5B-9E99-FB5E-DBC0-597D449BD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18446" y="2573626"/>
            <a:ext cx="287337" cy="287337"/>
          </a:xfrm>
          <a:prstGeom prst="rect">
            <a:avLst/>
          </a:prstGeom>
        </p:spPr>
      </p:pic>
      <p:pic>
        <p:nvPicPr>
          <p:cNvPr id="9" name="Graphic 8" descr="Badge Registered with solid fill">
            <a:extLst>
              <a:ext uri="{FF2B5EF4-FFF2-40B4-BE49-F238E27FC236}">
                <a16:creationId xmlns:a16="http://schemas.microsoft.com/office/drawing/2014/main" id="{9B15868A-7362-D8BB-0807-D99FB18F1C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17330" y="3069947"/>
            <a:ext cx="287337" cy="287337"/>
          </a:xfrm>
          <a:prstGeom prst="rect">
            <a:avLst/>
          </a:prstGeom>
        </p:spPr>
      </p:pic>
      <p:pic>
        <p:nvPicPr>
          <p:cNvPr id="10" name="Graphic 9" descr="Badge Registered with solid fill">
            <a:extLst>
              <a:ext uri="{FF2B5EF4-FFF2-40B4-BE49-F238E27FC236}">
                <a16:creationId xmlns:a16="http://schemas.microsoft.com/office/drawing/2014/main" id="{582B17B3-7459-D10D-4C7A-9657C79BD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0079" y="3070484"/>
            <a:ext cx="287337" cy="2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09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E4722-3A79-5018-22A7-960D24BCC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PCTFE?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23C82-9A3F-0ED0-8280-5330E1C3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000" b="1" dirty="0"/>
              <a:t>Chemical p</a:t>
            </a:r>
            <a:r>
              <a:rPr lang="en-US" sz="2000" dirty="0"/>
              <a:t>roperties:</a:t>
            </a:r>
            <a:endParaRPr lang="en-US" sz="2000" b="1" dirty="0"/>
          </a:p>
          <a:p>
            <a:pPr lvl="1"/>
            <a:r>
              <a:rPr lang="en-US" sz="1600" b="1" dirty="0"/>
              <a:t>Good resistance to chemical attack and oxidizing agents </a:t>
            </a:r>
            <a:r>
              <a:rPr lang="en-US" sz="1600" dirty="0"/>
              <a:t>– </a:t>
            </a:r>
            <a:r>
              <a:rPr lang="en-US" sz="1600" b="1" dirty="0"/>
              <a:t>high fluorene </a:t>
            </a:r>
            <a:r>
              <a:rPr lang="en-US" sz="1600" dirty="0"/>
              <a:t>content, </a:t>
            </a:r>
            <a:r>
              <a:rPr lang="en-US" sz="1600" b="1" dirty="0"/>
              <a:t>lack of hydrogen </a:t>
            </a:r>
            <a:r>
              <a:rPr lang="en-US" sz="1600" dirty="0"/>
              <a:t>atoms</a:t>
            </a:r>
          </a:p>
          <a:p>
            <a:r>
              <a:rPr lang="en-US" sz="2000" b="1" dirty="0"/>
              <a:t>Physical p</a:t>
            </a:r>
            <a:r>
              <a:rPr lang="en-US" sz="2000" dirty="0"/>
              <a:t>roperties:</a:t>
            </a:r>
            <a:endParaRPr lang="en-US" sz="2000" b="1" dirty="0"/>
          </a:p>
          <a:p>
            <a:pPr lvl="1"/>
            <a:r>
              <a:rPr lang="en-US" sz="1600" b="1" dirty="0"/>
              <a:t>Good rigidity </a:t>
            </a:r>
            <a:r>
              <a:rPr lang="en-US" sz="1600" dirty="0"/>
              <a:t>to </a:t>
            </a:r>
            <a:r>
              <a:rPr lang="en-US" sz="1600" b="1" dirty="0"/>
              <a:t>prevent mechanical stress </a:t>
            </a:r>
            <a:r>
              <a:rPr lang="en-US" sz="1600" dirty="0"/>
              <a:t>on implantable device </a:t>
            </a:r>
          </a:p>
          <a:p>
            <a:pPr lvl="1"/>
            <a:r>
              <a:rPr lang="en-US" sz="1600" b="1" dirty="0"/>
              <a:t>Low dielectric constant </a:t>
            </a:r>
            <a:r>
              <a:rPr lang="en-US" sz="1600" dirty="0"/>
              <a:t>for </a:t>
            </a:r>
            <a:r>
              <a:rPr lang="en-US" sz="1600" b="1" dirty="0"/>
              <a:t>Bluetooth Low Energy (BLE) </a:t>
            </a:r>
            <a:r>
              <a:rPr lang="en-US" sz="1600" dirty="0"/>
              <a:t>communication and </a:t>
            </a:r>
            <a:r>
              <a:rPr lang="en-US" sz="1600" b="1" dirty="0"/>
              <a:t>wireless charging</a:t>
            </a:r>
          </a:p>
          <a:p>
            <a:r>
              <a:rPr lang="en-US" sz="2000" b="1" dirty="0"/>
              <a:t>Barrier</a:t>
            </a:r>
            <a:r>
              <a:rPr lang="en-US" sz="2000" dirty="0"/>
              <a:t> properties: </a:t>
            </a:r>
          </a:p>
          <a:p>
            <a:pPr lvl="1"/>
            <a:r>
              <a:rPr lang="en-US" sz="1600" b="1" dirty="0"/>
              <a:t>Close to zero water absorption </a:t>
            </a:r>
            <a:r>
              <a:rPr lang="en-US" sz="1600" dirty="0"/>
              <a:t>(&lt;0.01%) </a:t>
            </a:r>
          </a:p>
          <a:p>
            <a:pPr lvl="1"/>
            <a:r>
              <a:rPr lang="en-US" sz="1600" dirty="0"/>
              <a:t>Good for </a:t>
            </a:r>
            <a:r>
              <a:rPr lang="en-US" sz="1600" b="1" dirty="0"/>
              <a:t>substantially hermetic enclosure </a:t>
            </a:r>
            <a:r>
              <a:rPr lang="en-US" sz="1600" dirty="0"/>
              <a:t>(completely </a:t>
            </a:r>
            <a:r>
              <a:rPr lang="en-US" sz="1600" b="1" dirty="0"/>
              <a:t>prevent passage of fluids/gases </a:t>
            </a:r>
            <a:r>
              <a:rPr lang="en-US" sz="1600" dirty="0"/>
              <a:t>for </a:t>
            </a:r>
            <a:r>
              <a:rPr lang="en-US" sz="1600" b="1" dirty="0"/>
              <a:t>tens of years</a:t>
            </a:r>
            <a:r>
              <a:rPr lang="en-US" sz="1600" dirty="0"/>
              <a:t>)</a:t>
            </a:r>
            <a:endParaRPr lang="en-US" sz="1600" b="1" dirty="0"/>
          </a:p>
          <a:p>
            <a:pPr lvl="1"/>
            <a:r>
              <a:rPr lang="en-US" sz="1600" b="1" dirty="0"/>
              <a:t>Low water vapor permeability</a:t>
            </a:r>
          </a:p>
          <a:p>
            <a:pPr lvl="1"/>
            <a:r>
              <a:rPr lang="en-US" sz="1600" b="1" dirty="0"/>
              <a:t>Highest gas barrier</a:t>
            </a:r>
            <a:r>
              <a:rPr lang="en-US" sz="1600" dirty="0"/>
              <a:t> property with WVTR (0.005g/m2/24 </a:t>
            </a:r>
            <a:r>
              <a:rPr lang="en-US" sz="1600" dirty="0" err="1"/>
              <a:t>hr</a:t>
            </a:r>
            <a:r>
              <a:rPr lang="en-US" sz="1600" dirty="0"/>
              <a:t>) at 25C</a:t>
            </a:r>
            <a:endParaRPr lang="en-US" sz="2000" b="1" dirty="0"/>
          </a:p>
          <a:p>
            <a:r>
              <a:rPr lang="en-US" sz="2000" b="1" dirty="0"/>
              <a:t>Mechanical </a:t>
            </a:r>
            <a:r>
              <a:rPr lang="en-US" sz="2000" dirty="0"/>
              <a:t>properties:</a:t>
            </a:r>
          </a:p>
          <a:p>
            <a:pPr lvl="1"/>
            <a:r>
              <a:rPr lang="en-US" sz="1600" b="1" dirty="0"/>
              <a:t>High tensile strength</a:t>
            </a:r>
            <a:r>
              <a:rPr lang="en-US" sz="1600" dirty="0"/>
              <a:t> </a:t>
            </a:r>
          </a:p>
          <a:p>
            <a:pPr lvl="1"/>
            <a:r>
              <a:rPr lang="en-US" sz="1600" b="1" dirty="0"/>
              <a:t>Moderate hardness </a:t>
            </a:r>
          </a:p>
          <a:p>
            <a:r>
              <a:rPr lang="en-US" sz="2000" b="1" dirty="0"/>
              <a:t>Thermal</a:t>
            </a:r>
            <a:r>
              <a:rPr lang="en-US" sz="2000" dirty="0"/>
              <a:t> properties:</a:t>
            </a:r>
          </a:p>
          <a:p>
            <a:pPr lvl="1"/>
            <a:r>
              <a:rPr lang="en-US" sz="1600" dirty="0"/>
              <a:t>Melting point: 212C</a:t>
            </a:r>
          </a:p>
          <a:p>
            <a:pPr lvl="1"/>
            <a:r>
              <a:rPr lang="en-US" sz="1600" dirty="0"/>
              <a:t>Maximum temperature for continuous use: 120C</a:t>
            </a:r>
          </a:p>
          <a:p>
            <a:pPr lvl="1"/>
            <a:r>
              <a:rPr lang="en-US" sz="1600" dirty="0"/>
              <a:t>Glass transition temperature: 45C</a:t>
            </a:r>
          </a:p>
          <a:p>
            <a:pPr lvl="1"/>
            <a:r>
              <a:rPr lang="en-US" sz="1600" b="1" dirty="0"/>
              <a:t>Good melt flow properties </a:t>
            </a:r>
            <a:r>
              <a:rPr lang="en-US" sz="1600" dirty="0"/>
              <a:t>with </a:t>
            </a:r>
            <a:r>
              <a:rPr lang="en-US" sz="1600" b="1" dirty="0"/>
              <a:t>excellent stress crack resistance </a:t>
            </a:r>
          </a:p>
        </p:txBody>
      </p:sp>
    </p:spTree>
    <p:extLst>
      <p:ext uri="{BB962C8B-B14F-4D97-AF65-F5344CB8AC3E}">
        <p14:creationId xmlns:p14="http://schemas.microsoft.com/office/powerpoint/2010/main" val="3561395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C0520-F192-73BA-D519-C9E4A401D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Implantable Device with PCTFE Enclosure</a:t>
            </a:r>
          </a:p>
        </p:txBody>
      </p:sp>
      <p:pic>
        <p:nvPicPr>
          <p:cNvPr id="5" name="Content Placeholder 4" descr="A black and white drawing of a circular object&#10;&#10;Description automatically generated">
            <a:extLst>
              <a:ext uri="{FF2B5EF4-FFF2-40B4-BE49-F238E27FC236}">
                <a16:creationId xmlns:a16="http://schemas.microsoft.com/office/drawing/2014/main" id="{EA195D13-C1F2-8483-C1D9-01B4FA37D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700" y="2204244"/>
            <a:ext cx="5816600" cy="35941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8BEF4F-E28D-34DF-5D82-5CB1B329873C}"/>
              </a:ext>
            </a:extLst>
          </p:cNvPr>
          <p:cNvSpPr txBox="1"/>
          <p:nvPr/>
        </p:nvSpPr>
        <p:spPr>
          <a:xfrm>
            <a:off x="8885547" y="3631962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54440D-1682-56BE-509E-15D291509FF3}"/>
              </a:ext>
            </a:extLst>
          </p:cNvPr>
          <p:cNvSpPr txBox="1"/>
          <p:nvPr/>
        </p:nvSpPr>
        <p:spPr>
          <a:xfrm>
            <a:off x="6940797" y="2204244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9557D-50BD-03EC-CF8E-A0ED77AEB53E}"/>
              </a:ext>
            </a:extLst>
          </p:cNvPr>
          <p:cNvSpPr txBox="1"/>
          <p:nvPr/>
        </p:nvSpPr>
        <p:spPr>
          <a:xfrm>
            <a:off x="6319024" y="5084485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73840C-28F0-2D34-AA4C-43A432889C08}"/>
              </a:ext>
            </a:extLst>
          </p:cNvPr>
          <p:cNvSpPr txBox="1"/>
          <p:nvPr/>
        </p:nvSpPr>
        <p:spPr>
          <a:xfrm>
            <a:off x="3419242" y="3612115"/>
            <a:ext cx="2063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Wires</a:t>
            </a:r>
          </a:p>
          <a:p>
            <a:r>
              <a:rPr lang="en-US" sz="1000" dirty="0"/>
              <a:t>(at least 500, parallel)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AB737-9E05-A008-83D4-BE1FD215A67B}"/>
              </a:ext>
            </a:extLst>
          </p:cNvPr>
          <p:cNvSpPr txBox="1"/>
          <p:nvPr/>
        </p:nvSpPr>
        <p:spPr>
          <a:xfrm>
            <a:off x="8255330" y="4715153"/>
            <a:ext cx="2063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Welded Seam</a:t>
            </a:r>
          </a:p>
          <a:p>
            <a:r>
              <a:rPr lang="en-US" sz="1000" dirty="0"/>
              <a:t>(seals 2 PCTFE portions)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60A529-2A41-EE41-7931-D387C8457062}"/>
              </a:ext>
            </a:extLst>
          </p:cNvPr>
          <p:cNvSpPr txBox="1"/>
          <p:nvPr/>
        </p:nvSpPr>
        <p:spPr>
          <a:xfrm>
            <a:off x="3554947" y="2953497"/>
            <a:ext cx="206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 Means</a:t>
            </a:r>
          </a:p>
          <a:p>
            <a:r>
              <a:rPr lang="en-US" sz="1000" dirty="0"/>
              <a:t>(holds implantable device in place near skull of subject)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F77AB5-6608-45EE-991D-C030FAF87DBF}"/>
              </a:ext>
            </a:extLst>
          </p:cNvPr>
          <p:cNvSpPr/>
          <p:nvPr/>
        </p:nvSpPr>
        <p:spPr>
          <a:xfrm>
            <a:off x="5309267" y="1353598"/>
            <a:ext cx="1071287" cy="1006349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A026A45-8480-0A88-00AB-104A5AA00777}"/>
              </a:ext>
            </a:extLst>
          </p:cNvPr>
          <p:cNvGrpSpPr/>
          <p:nvPr/>
        </p:nvGrpSpPr>
        <p:grpSpPr>
          <a:xfrm>
            <a:off x="5187568" y="1366187"/>
            <a:ext cx="1276920" cy="1338480"/>
            <a:chOff x="5187568" y="1366187"/>
            <a:chExt cx="1276920" cy="133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3632C28-79FF-920C-49BB-D725A118C729}"/>
                    </a:ext>
                  </a:extLst>
                </p14:cNvPr>
                <p14:cNvContentPartPr/>
                <p14:nvPr/>
              </p14:nvContentPartPr>
              <p14:xfrm>
                <a:off x="5187568" y="2226227"/>
                <a:ext cx="623880" cy="478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3632C28-79FF-920C-49BB-D725A118C7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78928" y="2217227"/>
                  <a:ext cx="641520" cy="4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DEB31D7-7177-D3ED-8748-616A6EBBBFEB}"/>
                    </a:ext>
                  </a:extLst>
                </p14:cNvPr>
                <p14:cNvContentPartPr/>
                <p14:nvPr/>
              </p14:nvContentPartPr>
              <p14:xfrm>
                <a:off x="5929888" y="2109947"/>
                <a:ext cx="534600" cy="56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DEB31D7-7177-D3ED-8748-616A6EBBBFE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20888" y="2100947"/>
                  <a:ext cx="55224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27BA4FB-DB2B-DB8B-C6F6-062446387CF0}"/>
                    </a:ext>
                  </a:extLst>
                </p14:cNvPr>
                <p14:cNvContentPartPr/>
                <p14:nvPr/>
              </p14:nvContentPartPr>
              <p14:xfrm>
                <a:off x="5786968" y="1366187"/>
                <a:ext cx="170640" cy="985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27BA4FB-DB2B-DB8B-C6F6-062446387CF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77968" y="1357187"/>
                  <a:ext cx="188280" cy="10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D70B21-26AB-1A31-2F12-59DB49E1F642}"/>
              </a:ext>
            </a:extLst>
          </p:cNvPr>
          <p:cNvSpPr txBox="1"/>
          <p:nvPr/>
        </p:nvSpPr>
        <p:spPr>
          <a:xfrm>
            <a:off x="5791689" y="1496358"/>
            <a:ext cx="1572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Screw </a:t>
            </a:r>
          </a:p>
          <a:p>
            <a:r>
              <a:rPr lang="en-US" sz="1000" dirty="0"/>
              <a:t>hole: </a:t>
            </a:r>
          </a:p>
          <a:p>
            <a:r>
              <a:rPr lang="en-US" sz="1000" dirty="0"/>
              <a:t>1.8-1.9 </a:t>
            </a:r>
          </a:p>
          <a:p>
            <a:r>
              <a:rPr lang="en-US" sz="1000" dirty="0"/>
              <a:t>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6F8009-5341-B0A6-0467-10E61386EBC9}"/>
              </a:ext>
            </a:extLst>
          </p:cNvPr>
          <p:cNvSpPr txBox="1"/>
          <p:nvPr/>
        </p:nvSpPr>
        <p:spPr>
          <a:xfrm>
            <a:off x="4596785" y="1487532"/>
            <a:ext cx="8355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Screws: 1.8mm diameter</a:t>
            </a:r>
          </a:p>
        </p:txBody>
      </p:sp>
    </p:spTree>
    <p:extLst>
      <p:ext uri="{BB962C8B-B14F-4D97-AF65-F5344CB8AC3E}">
        <p14:creationId xmlns:p14="http://schemas.microsoft.com/office/powerpoint/2010/main" val="1109807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13E9D-9C54-2F8D-810D-54D5AA3B2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Exploded view of Implantable Device</a:t>
            </a:r>
          </a:p>
        </p:txBody>
      </p:sp>
      <p:pic>
        <p:nvPicPr>
          <p:cNvPr id="5" name="Content Placeholder 4" descr="A black and white drawing of a circular object&#10;&#10;Description automatically generated">
            <a:extLst>
              <a:ext uri="{FF2B5EF4-FFF2-40B4-BE49-F238E27FC236}">
                <a16:creationId xmlns:a16="http://schemas.microsoft.com/office/drawing/2014/main" id="{E7C11F5A-5790-3D51-65BD-582B6EC78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803" y="1825625"/>
            <a:ext cx="446039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23B742-489E-209A-88DB-3D47DB02685D}"/>
              </a:ext>
            </a:extLst>
          </p:cNvPr>
          <p:cNvSpPr txBox="1"/>
          <p:nvPr/>
        </p:nvSpPr>
        <p:spPr>
          <a:xfrm>
            <a:off x="3475749" y="2730086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Attachment Means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CD1CA6-6FDD-5BB2-1E38-41D7657947B0}"/>
              </a:ext>
            </a:extLst>
          </p:cNvPr>
          <p:cNvSpPr txBox="1"/>
          <p:nvPr/>
        </p:nvSpPr>
        <p:spPr>
          <a:xfrm>
            <a:off x="8101776" y="2730086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PCTFE</a:t>
            </a:r>
            <a:r>
              <a:rPr lang="zh-CN" altLang="en-US" sz="1200" dirty="0"/>
              <a:t> </a:t>
            </a:r>
            <a:r>
              <a:rPr lang="en-US" sz="1200" dirty="0"/>
              <a:t>Enclosure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522FC6-0D3F-A3FB-D313-1ADAF688D3E0}"/>
              </a:ext>
            </a:extLst>
          </p:cNvPr>
          <p:cNvSpPr txBox="1"/>
          <p:nvPr/>
        </p:nvSpPr>
        <p:spPr>
          <a:xfrm>
            <a:off x="6150484" y="1640959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06F5E4-B7A3-005C-A506-83E6EA06A95A}"/>
              </a:ext>
            </a:extLst>
          </p:cNvPr>
          <p:cNvSpPr txBox="1"/>
          <p:nvPr/>
        </p:nvSpPr>
        <p:spPr>
          <a:xfrm>
            <a:off x="7485413" y="4663044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portion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108A12-658E-CFC5-EB9D-16F36B414327}"/>
              </a:ext>
            </a:extLst>
          </p:cNvPr>
          <p:cNvSpPr txBox="1"/>
          <p:nvPr/>
        </p:nvSpPr>
        <p:spPr>
          <a:xfrm>
            <a:off x="3726543" y="4176525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Wires</a:t>
            </a:r>
          </a:p>
        </p:txBody>
      </p:sp>
    </p:spTree>
    <p:extLst>
      <p:ext uri="{BB962C8B-B14F-4D97-AF65-F5344CB8AC3E}">
        <p14:creationId xmlns:p14="http://schemas.microsoft.com/office/powerpoint/2010/main" val="340415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6988-6BD9-2734-ACE7-79F6A8181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Close-up Cross-sectional View of a PCTFE Enclosure with Insulated Wires</a:t>
            </a:r>
          </a:p>
        </p:txBody>
      </p:sp>
      <p:pic>
        <p:nvPicPr>
          <p:cNvPr id="5" name="Content Placeholder 4" descr="A line of rectangular objects&#10;&#10;Description automatically generated">
            <a:extLst>
              <a:ext uri="{FF2B5EF4-FFF2-40B4-BE49-F238E27FC236}">
                <a16:creationId xmlns:a16="http://schemas.microsoft.com/office/drawing/2014/main" id="{C537974D-1295-7B49-EE9B-B882BED4F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1350" y="2242344"/>
            <a:ext cx="5829300" cy="35179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7BEA9-91DD-5C5B-38F4-80E0A7397691}"/>
              </a:ext>
            </a:extLst>
          </p:cNvPr>
          <p:cNvSpPr txBox="1"/>
          <p:nvPr/>
        </p:nvSpPr>
        <p:spPr>
          <a:xfrm>
            <a:off x="3898615" y="2862602"/>
            <a:ext cx="26924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Welded Seam</a:t>
            </a:r>
          </a:p>
          <a:p>
            <a:r>
              <a:rPr lang="en-US" sz="1000" dirty="0"/>
              <a:t>(adheres around insulation of wires if PCTFE portions hermetically sealed)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F969B-3A72-47D1-31E3-D6B58A71730D}"/>
              </a:ext>
            </a:extLst>
          </p:cNvPr>
          <p:cNvSpPr txBox="1"/>
          <p:nvPr/>
        </p:nvSpPr>
        <p:spPr>
          <a:xfrm>
            <a:off x="3734638" y="4711562"/>
            <a:ext cx="206350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Wires</a:t>
            </a:r>
          </a:p>
          <a:p>
            <a:r>
              <a:rPr lang="en-US" sz="1000" dirty="0"/>
              <a:t>- Composed of </a:t>
            </a:r>
            <a:r>
              <a:rPr lang="en-US" sz="1000" b="1" dirty="0" err="1"/>
              <a:t>polymide</a:t>
            </a:r>
            <a:r>
              <a:rPr lang="en-US" sz="1000" b="1" dirty="0"/>
              <a:t> (PI) </a:t>
            </a:r>
          </a:p>
          <a:p>
            <a:r>
              <a:rPr lang="en-US" sz="1000" dirty="0"/>
              <a:t>- </a:t>
            </a:r>
            <a:r>
              <a:rPr lang="en-US" sz="1000" b="1" dirty="0"/>
              <a:t>Thin and long </a:t>
            </a:r>
            <a:r>
              <a:rPr lang="en-US" sz="1000" dirty="0"/>
              <a:t>- </a:t>
            </a:r>
          </a:p>
          <a:p>
            <a:r>
              <a:rPr lang="en-US" sz="1000" dirty="0"/>
              <a:t>Width 5-50 micrometers,</a:t>
            </a:r>
          </a:p>
          <a:p>
            <a:r>
              <a:rPr lang="en-US" sz="1000" dirty="0"/>
              <a:t>Nominal thickness 4-6 micrometers,</a:t>
            </a:r>
          </a:p>
          <a:p>
            <a:r>
              <a:rPr lang="en-US" sz="1000" dirty="0"/>
              <a:t>Length about 20mm</a:t>
            </a:r>
          </a:p>
          <a:p>
            <a:r>
              <a:rPr lang="en-US" sz="1000" dirty="0"/>
              <a:t>- Produced by </a:t>
            </a:r>
            <a:r>
              <a:rPr lang="en-US" sz="1000" b="1" dirty="0"/>
              <a:t>lithography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B4EA8-93D5-6590-4A1B-A7D95643CE99}"/>
              </a:ext>
            </a:extLst>
          </p:cNvPr>
          <p:cNvSpPr txBox="1"/>
          <p:nvPr/>
        </p:nvSpPr>
        <p:spPr>
          <a:xfrm>
            <a:off x="7978898" y="4942395"/>
            <a:ext cx="249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5DB2F0-D69A-B906-A1E6-F52FA67E5EE5}"/>
              </a:ext>
            </a:extLst>
          </p:cNvPr>
          <p:cNvSpPr txBox="1"/>
          <p:nvPr/>
        </p:nvSpPr>
        <p:spPr>
          <a:xfrm>
            <a:off x="7323941" y="2862602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</p:spTree>
    <p:extLst>
      <p:ext uri="{BB962C8B-B14F-4D97-AF65-F5344CB8AC3E}">
        <p14:creationId xmlns:p14="http://schemas.microsoft.com/office/powerpoint/2010/main" val="8698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15B78-1F1F-C332-F7BD-4EEA828C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Close-up Cross-sectional View of a PCTFE Enclosure with Insulated Wires</a:t>
            </a:r>
          </a:p>
        </p:txBody>
      </p:sp>
      <p:pic>
        <p:nvPicPr>
          <p:cNvPr id="5" name="Content Placeholder 4" descr="A diagram of a device&#10;&#10;Description automatically generated">
            <a:extLst>
              <a:ext uri="{FF2B5EF4-FFF2-40B4-BE49-F238E27FC236}">
                <a16:creationId xmlns:a16="http://schemas.microsoft.com/office/drawing/2014/main" id="{1098AEA6-3019-E420-0FBF-26FF11AD8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1969294"/>
            <a:ext cx="6553200" cy="4064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CF98B-90DF-5DB9-7D3E-433E5BAC16DF}"/>
              </a:ext>
            </a:extLst>
          </p:cNvPr>
          <p:cNvSpPr txBox="1"/>
          <p:nvPr/>
        </p:nvSpPr>
        <p:spPr>
          <a:xfrm>
            <a:off x="8697356" y="3401933"/>
            <a:ext cx="2063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Welded Seam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54C33B-A046-D472-2114-2083A343A6FC}"/>
              </a:ext>
            </a:extLst>
          </p:cNvPr>
          <p:cNvSpPr txBox="1"/>
          <p:nvPr/>
        </p:nvSpPr>
        <p:spPr>
          <a:xfrm>
            <a:off x="5617061" y="2170716"/>
            <a:ext cx="1220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PCTFE portion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C8D954-AB86-BF3C-27D8-53E679BD7033}"/>
              </a:ext>
            </a:extLst>
          </p:cNvPr>
          <p:cNvSpPr txBox="1"/>
          <p:nvPr/>
        </p:nvSpPr>
        <p:spPr>
          <a:xfrm>
            <a:off x="7476737" y="5388570"/>
            <a:ext cx="1220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Second PCTFE portion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4E2DF-A876-1194-0D75-DD13FA949AB3}"/>
              </a:ext>
            </a:extLst>
          </p:cNvPr>
          <p:cNvSpPr txBox="1"/>
          <p:nvPr/>
        </p:nvSpPr>
        <p:spPr>
          <a:xfrm>
            <a:off x="7166643" y="1878439"/>
            <a:ext cx="1876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Metal trace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Individual, metallic threads within insulation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Include metals/metal alloys (e.g., thin gold film)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May include 16 traces</a:t>
            </a:r>
          </a:p>
          <a:p>
            <a:pPr marL="171450" indent="-171450">
              <a:buFontTx/>
              <a:buChar char="-"/>
            </a:pPr>
            <a:r>
              <a:rPr lang="en-US" sz="1000" b="1" dirty="0"/>
              <a:t>Terminates</a:t>
            </a:r>
            <a:r>
              <a:rPr lang="en-US" sz="1000" dirty="0"/>
              <a:t> in </a:t>
            </a:r>
            <a:r>
              <a:rPr lang="en-US" sz="1000" b="1" dirty="0"/>
              <a:t>electrode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CFEA27-E8D9-C9EB-DB1A-A83E2B5E02CD}"/>
              </a:ext>
            </a:extLst>
          </p:cNvPr>
          <p:cNvSpPr txBox="1"/>
          <p:nvPr/>
        </p:nvSpPr>
        <p:spPr>
          <a:xfrm>
            <a:off x="5071972" y="5333790"/>
            <a:ext cx="13712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Insulated Wire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AB46E-971B-926A-F016-EA148BE32D94}"/>
              </a:ext>
            </a:extLst>
          </p:cNvPr>
          <p:cNvSpPr txBox="1"/>
          <p:nvPr/>
        </p:nvSpPr>
        <p:spPr>
          <a:xfrm>
            <a:off x="2312509" y="5019909"/>
            <a:ext cx="13712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Distance between metal traces </a:t>
            </a:r>
          </a:p>
          <a:p>
            <a:r>
              <a:rPr lang="en-US" sz="1200" dirty="0"/>
              <a:t>(2 micrometers)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E5296-296C-D61A-C071-90FEA8417033}"/>
              </a:ext>
            </a:extLst>
          </p:cNvPr>
          <p:cNvSpPr txBox="1"/>
          <p:nvPr/>
        </p:nvSpPr>
        <p:spPr>
          <a:xfrm>
            <a:off x="3593933" y="5154992"/>
            <a:ext cx="1554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Cross-sectional width of metal trace </a:t>
            </a:r>
          </a:p>
          <a:p>
            <a:r>
              <a:rPr lang="en-US" sz="1200" dirty="0"/>
              <a:t>(2 micrometers)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641EBE-B13C-53DE-6B22-4FE69FFC3FA9}"/>
              </a:ext>
            </a:extLst>
          </p:cNvPr>
          <p:cNvGrpSpPr/>
          <p:nvPr/>
        </p:nvGrpSpPr>
        <p:grpSpPr>
          <a:xfrm>
            <a:off x="3076803" y="4727805"/>
            <a:ext cx="807120" cy="441720"/>
            <a:chOff x="3076803" y="4727805"/>
            <a:chExt cx="807120" cy="44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73AF710-D42D-FCA9-A3DA-B0FDD3277871}"/>
                    </a:ext>
                  </a:extLst>
                </p14:cNvPr>
                <p14:cNvContentPartPr/>
                <p14:nvPr/>
              </p14:nvContentPartPr>
              <p14:xfrm>
                <a:off x="3076803" y="4752285"/>
                <a:ext cx="460080" cy="417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73AF710-D42D-FCA9-A3DA-B0FDD327787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7803" y="4743645"/>
                  <a:ext cx="477720" cy="43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2D8B35-75B6-6467-026E-19197980F2BF}"/>
                    </a:ext>
                  </a:extLst>
                </p14:cNvPr>
                <p14:cNvContentPartPr/>
                <p14:nvPr/>
              </p14:nvContentPartPr>
              <p14:xfrm>
                <a:off x="3699603" y="4727805"/>
                <a:ext cx="184320" cy="399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2D8B35-75B6-6467-026E-19197980F2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0603" y="4718805"/>
                  <a:ext cx="201960" cy="417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135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980</Words>
  <Application>Microsoft Macintosh PowerPoint</Application>
  <PresentationFormat>Widescreen</PresentationFormat>
  <Paragraphs>186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Cambria Math</vt:lpstr>
      <vt:lpstr>Office Theme</vt:lpstr>
      <vt:lpstr>Polychlorotrifluoroethylene (PCTFE) Polymer Enclosure for an Implantable Device</vt:lpstr>
      <vt:lpstr>Background</vt:lpstr>
      <vt:lpstr>Outline</vt:lpstr>
      <vt:lpstr>What is PCTFE?</vt:lpstr>
      <vt:lpstr>Why PCTFE? </vt:lpstr>
      <vt:lpstr>Implantable Device with PCTFE Enclosure</vt:lpstr>
      <vt:lpstr>Exploded view of Implantable Device</vt:lpstr>
      <vt:lpstr>Close-up Cross-sectional View of a PCTFE Enclosure with Insulated Wires</vt:lpstr>
      <vt:lpstr>Close-up Cross-sectional View of a PCTFE Enclosure with Insulated Wires</vt:lpstr>
      <vt:lpstr>Closer View of a PCTFE Enclosure with Insulated Wires</vt:lpstr>
      <vt:lpstr>View of a PCTFE Enclosure with Insulated Wires</vt:lpstr>
      <vt:lpstr>(Even Closer) View of a PCTFE Enclosure with Insulated Wires</vt:lpstr>
      <vt:lpstr>Figs 1-6 Manufactured via Sealing System</vt:lpstr>
      <vt:lpstr>Sealing System for Manufacturing a PCTFE Enclosure</vt:lpstr>
      <vt:lpstr>First View of an Insert of a Sealing System for Manufacturing a PCTFE Enclosure</vt:lpstr>
      <vt:lpstr>Second View of an Insert of a Sealing System for Manufacturing a PCTFE Enclosure</vt:lpstr>
      <vt:lpstr>Sealing System in Operation for Manufacturing a PCTFE Enclosure</vt:lpstr>
      <vt:lpstr>Controller for Use with the Sealing System</vt:lpstr>
      <vt:lpstr>Flowchart for Manufacturing Implantable Device</vt:lpstr>
      <vt:lpstr>Step 1: </vt:lpstr>
      <vt:lpstr>Step 2: </vt:lpstr>
      <vt:lpstr>Step 3: </vt:lpstr>
      <vt:lpstr>Step 4: </vt:lpstr>
      <vt:lpstr>Computer System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181</cp:revision>
  <dcterms:created xsi:type="dcterms:W3CDTF">2024-06-13T02:55:34Z</dcterms:created>
  <dcterms:modified xsi:type="dcterms:W3CDTF">2024-06-13T05:44:15Z</dcterms:modified>
</cp:coreProperties>
</file>